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2a389b510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62a389b510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a:p>
            <a:pPr indent="-298450" lvl="0" marL="457200" rtl="0" algn="l">
              <a:spcBef>
                <a:spcPts val="0"/>
              </a:spcBef>
              <a:spcAft>
                <a:spcPts val="0"/>
              </a:spcAft>
              <a:buSzPts val="1100"/>
              <a:buAutoNum type="arabicPeriod"/>
            </a:pPr>
            <a:r>
              <a:rPr lang="en"/>
              <a:t>An important optimization and realization is that the first 16 words will completely fill 1 block. Computing these hash values will be redundant and only needs to be done once. This optimization can save running 64 rounds of compression for each nonce value.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647fb45c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647fb45c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a:p>
            <a:pPr indent="-298450" lvl="0" marL="457200" rtl="0" algn="l">
              <a:spcBef>
                <a:spcPts val="0"/>
              </a:spcBef>
              <a:spcAft>
                <a:spcPts val="0"/>
              </a:spcAft>
              <a:buSzPts val="1100"/>
              <a:buAutoNum type="arabicPeriod"/>
            </a:pPr>
            <a:r>
              <a:rPr lang="en"/>
              <a:t>Our SHA256 algorithm used 1,124 ALUTs, 1,126 registers, and a total of 178 cycles when running the testbench with 20 words. All of these fall within reasonable range of the median target values.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a3a02a1a1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a3a02a1a1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 + Nick</a:t>
            </a:r>
            <a:endParaRPr/>
          </a:p>
          <a:p>
            <a:pPr indent="-298450" lvl="0" marL="457200" rtl="0" algn="l">
              <a:spcBef>
                <a:spcPts val="0"/>
              </a:spcBef>
              <a:spcAft>
                <a:spcPts val="0"/>
              </a:spcAft>
              <a:buSzPts val="1100"/>
              <a:buAutoNum type="arabicPeriod"/>
            </a:pPr>
            <a:r>
              <a:rPr lang="en"/>
              <a:t>For part 1, word expansion can be done by shifting the first 16 bits of w to generate w values beyond 16. Reducing the amount of memory needed to store w and the number of loops needed to create values of w when t is beyond 15.</a:t>
            </a:r>
            <a:endParaRPr/>
          </a:p>
          <a:p>
            <a:pPr indent="-298450" lvl="0" marL="457200" rtl="0" algn="l">
              <a:spcBef>
                <a:spcPts val="0"/>
              </a:spcBef>
              <a:spcAft>
                <a:spcPts val="0"/>
              </a:spcAft>
              <a:buSzPts val="1100"/>
              <a:buAutoNum type="arabicPeriod"/>
            </a:pPr>
            <a:r>
              <a:rPr lang="en"/>
              <a:t>For part 2, we can recognize that the first 16 words of the input message 19 words will always yield the same hash values. These hash values can then be reused instead of being recomputed for each nonce value.</a:t>
            </a:r>
            <a:endParaRPr/>
          </a:p>
          <a:p>
            <a:pPr indent="-298450" lvl="0" marL="457200" rtl="0" algn="l">
              <a:spcBef>
                <a:spcPts val="0"/>
              </a:spcBef>
              <a:spcAft>
                <a:spcPts val="0"/>
              </a:spcAft>
              <a:buSzPts val="1100"/>
              <a:buAutoNum type="arabicPeriod"/>
            </a:pPr>
            <a:r>
              <a:rPr lang="en"/>
              <a:t>For part 2, parallelization is another concept that we can take advantage of but that we have yet to implement. This is because nonce values and their hash values only rely on the first 16 words’ hash values and not on previous nonce values’ hashes. This means that nonce hash values can be parallely computed – increasing the speed of creating the final hash values.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2a389b51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2a389b51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a:p>
            <a:pPr indent="-298450" lvl="0" marL="457200" rtl="0" algn="l">
              <a:spcBef>
                <a:spcPts val="0"/>
              </a:spcBef>
              <a:spcAft>
                <a:spcPts val="0"/>
              </a:spcAft>
              <a:buSzPts val="1100"/>
              <a:buAutoNum type="arabicPeriod"/>
            </a:pPr>
            <a:r>
              <a:rPr lang="en"/>
              <a:t>SHA-256 is a cryptographic hash function that is commonly used in areas such as certificate generation, </a:t>
            </a:r>
            <a:r>
              <a:rPr lang="en"/>
              <a:t>password</a:t>
            </a:r>
            <a:r>
              <a:rPr lang="en"/>
              <a:t> hashing, blockchain technology, and more</a:t>
            </a:r>
            <a:endParaRPr/>
          </a:p>
          <a:p>
            <a:pPr indent="-298450" lvl="0" marL="457200" rtl="0" algn="l">
              <a:spcBef>
                <a:spcPts val="0"/>
              </a:spcBef>
              <a:spcAft>
                <a:spcPts val="0"/>
              </a:spcAft>
              <a:buSzPts val="1100"/>
              <a:buAutoNum type="arabicPeriod"/>
            </a:pPr>
            <a:r>
              <a:rPr lang="en"/>
              <a:t>Relied upon because of its key properties:</a:t>
            </a:r>
            <a:endParaRPr/>
          </a:p>
          <a:p>
            <a:pPr indent="-298450" lvl="1" marL="914400" rtl="0" algn="l">
              <a:spcBef>
                <a:spcPts val="0"/>
              </a:spcBef>
              <a:spcAft>
                <a:spcPts val="0"/>
              </a:spcAft>
              <a:buSzPts val="1100"/>
              <a:buAutoNum type="alphaLcPeriod"/>
            </a:pPr>
            <a:r>
              <a:rPr lang="en"/>
              <a:t>1-way, the original input message cannot be recreated from the generated hash values</a:t>
            </a:r>
            <a:endParaRPr/>
          </a:p>
          <a:p>
            <a:pPr indent="-298450" lvl="1" marL="914400" rtl="0" algn="l">
              <a:spcBef>
                <a:spcPts val="0"/>
              </a:spcBef>
              <a:spcAft>
                <a:spcPts val="0"/>
              </a:spcAft>
              <a:buSzPts val="1100"/>
              <a:buAutoNum type="alphaLcPeriod"/>
            </a:pPr>
            <a:r>
              <a:rPr lang="en"/>
              <a:t>The output is fixed to 256bits</a:t>
            </a:r>
            <a:endParaRPr/>
          </a:p>
          <a:p>
            <a:pPr indent="-298450" lvl="1" marL="914400" rtl="0" algn="l">
              <a:spcBef>
                <a:spcPts val="0"/>
              </a:spcBef>
              <a:spcAft>
                <a:spcPts val="0"/>
              </a:spcAft>
              <a:buSzPts val="1100"/>
              <a:buAutoNum type="alphaLcPeriod"/>
            </a:pPr>
            <a:r>
              <a:rPr lang="en"/>
              <a:t>It is deterministic - so the same </a:t>
            </a:r>
            <a:r>
              <a:rPr lang="en"/>
              <a:t>input</a:t>
            </a:r>
            <a:r>
              <a:rPr lang="en"/>
              <a:t> will generate the same hash values - you wouldn’t want the same password to generate a different password hash when trying to find its location in a database!</a:t>
            </a:r>
            <a:endParaRPr/>
          </a:p>
          <a:p>
            <a:pPr indent="-298450" lvl="1" marL="914400" rtl="0" algn="l">
              <a:spcBef>
                <a:spcPts val="0"/>
              </a:spcBef>
              <a:spcAft>
                <a:spcPts val="0"/>
              </a:spcAft>
              <a:buSzPts val="1100"/>
              <a:buAutoNum type="alphaLcPeriod"/>
            </a:pPr>
            <a:r>
              <a:rPr lang="en"/>
              <a:t>Collision resistance - it is highly unlikely that different inputs to produce the same hash. Small changes in the input will yield drastic output changes in </a:t>
            </a:r>
            <a:r>
              <a:rPr lang="en"/>
              <a:t>this algorithm</a:t>
            </a:r>
            <a:endParaRPr/>
          </a:p>
          <a:p>
            <a:pPr indent="-298450" lvl="0" marL="457200" rtl="0" algn="l">
              <a:spcBef>
                <a:spcPts val="0"/>
              </a:spcBef>
              <a:spcAft>
                <a:spcPts val="0"/>
              </a:spcAft>
              <a:buSzPts val="1100"/>
              <a:buAutoNum type="arabicPeriod"/>
            </a:pPr>
            <a:r>
              <a:rPr lang="en"/>
              <a:t>Our project is based on this by converting an input message of 20, 30, and 40 words and creating its 256 bit hash output</a:t>
            </a:r>
            <a:endParaRPr/>
          </a:p>
          <a:p>
            <a:pPr indent="-298450" lvl="1" marL="914400" rtl="0" algn="l">
              <a:spcBef>
                <a:spcPts val="0"/>
              </a:spcBef>
              <a:spcAft>
                <a:spcPts val="0"/>
              </a:spcAft>
              <a:buSzPts val="1100"/>
              <a:buAutoNum type="alphaLcPeriod"/>
            </a:pPr>
            <a:r>
              <a:rPr lang="en"/>
              <a:t>This is done by splitting up the original input message into blocks</a:t>
            </a:r>
            <a:endParaRPr/>
          </a:p>
          <a:p>
            <a:pPr indent="-298450" lvl="1" marL="914400" rtl="0" algn="l">
              <a:spcBef>
                <a:spcPts val="0"/>
              </a:spcBef>
              <a:spcAft>
                <a:spcPts val="0"/>
              </a:spcAft>
              <a:buSzPts val="1100"/>
              <a:buAutoNum type="alphaLcPeriod"/>
            </a:pPr>
            <a:r>
              <a:rPr lang="en"/>
              <a:t>Creating the hash values for each block and then having each block build off the previous block’s created hash values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62a389b51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62a389b51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a:p>
            <a:pPr indent="-298450" lvl="0" marL="457200" rtl="0" algn="l">
              <a:spcBef>
                <a:spcPts val="0"/>
              </a:spcBef>
              <a:spcAft>
                <a:spcPts val="0"/>
              </a:spcAft>
              <a:buSzPts val="1100"/>
              <a:buAutoNum type="arabicPeriod"/>
            </a:pPr>
            <a:r>
              <a:rPr lang="en"/>
              <a:t>Our approach and how we transition to each state</a:t>
            </a:r>
            <a:endParaRPr/>
          </a:p>
          <a:p>
            <a:pPr indent="-298450" lvl="1" marL="914400" rtl="0" algn="l">
              <a:spcBef>
                <a:spcPts val="0"/>
              </a:spcBef>
              <a:spcAft>
                <a:spcPts val="0"/>
              </a:spcAft>
              <a:buSzPts val="1100"/>
              <a:buAutoNum type="alphaLcPeriod"/>
            </a:pPr>
            <a:r>
              <a:rPr lang="en"/>
              <a:t>Walk through of the different states in our hashing function</a:t>
            </a:r>
            <a:endParaRPr/>
          </a:p>
          <a:p>
            <a:pPr indent="-298450" lvl="0" marL="457200" rtl="0" algn="l">
              <a:spcBef>
                <a:spcPts val="0"/>
              </a:spcBef>
              <a:spcAft>
                <a:spcPts val="0"/>
              </a:spcAft>
              <a:buSzPts val="1100"/>
              <a:buAutoNum type="arabicPeriod"/>
            </a:pPr>
            <a:r>
              <a:rPr lang="en"/>
              <a:t>Project target values help guide our project’s optimizations and design decisions to have it be as efficient as possible</a:t>
            </a:r>
            <a:endParaRPr/>
          </a:p>
          <a:p>
            <a:pPr indent="-298450" lvl="0" marL="457200" rtl="0" algn="l">
              <a:spcBef>
                <a:spcPts val="0"/>
              </a:spcBef>
              <a:spcAft>
                <a:spcPts val="0"/>
              </a:spcAft>
              <a:buSzPts val="1100"/>
              <a:buAutoNum type="arabicPeriod"/>
            </a:pPr>
            <a:r>
              <a:rPr lang="en"/>
              <a:t>We will show our project results in the coming slides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2a389b51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2a389b51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Nick</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How we overcame our issues with inferred latches, not getting the correct output, and racing the target number of cycles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Switching from combinational logic to sequential (always_ff) - makes it easier for debugging process with not assigning all variables a value</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Using ModelSim waveform to find our code errors and realizing that we always need padding with a leading 1 regardless of the number of words read</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The number of cycles were reduced by optimizing word expansion which we will touch upon later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62a389b51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62a389b51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a:p>
            <a:pPr indent="-298450" lvl="0" marL="457200" rtl="0" algn="l">
              <a:spcBef>
                <a:spcPts val="0"/>
              </a:spcBef>
              <a:spcAft>
                <a:spcPts val="0"/>
              </a:spcAft>
              <a:buSzPts val="1100"/>
              <a:buAutoNum type="arabicPeriod"/>
            </a:pPr>
            <a:r>
              <a:rPr lang="en"/>
              <a:t>Recognize that the values are w being computed can be done so without storing all 64 values of it</a:t>
            </a:r>
            <a:endParaRPr/>
          </a:p>
          <a:p>
            <a:pPr indent="-298450" lvl="0" marL="457200" rtl="0" algn="l">
              <a:spcBef>
                <a:spcPts val="0"/>
              </a:spcBef>
              <a:spcAft>
                <a:spcPts val="0"/>
              </a:spcAft>
              <a:buSzPts val="1100"/>
              <a:buAutoNum type="arabicPeriod"/>
            </a:pPr>
            <a:r>
              <a:rPr lang="en"/>
              <a:t>This can be done so by computing the 16th value of w and right shifting its values - basically like a sliding window</a:t>
            </a:r>
            <a:endParaRPr/>
          </a:p>
          <a:p>
            <a:pPr indent="-298450" lvl="1" marL="914400" rtl="0" algn="l">
              <a:spcBef>
                <a:spcPts val="0"/>
              </a:spcBef>
              <a:spcAft>
                <a:spcPts val="0"/>
              </a:spcAft>
              <a:buSzPts val="1100"/>
              <a:buAutoNum type="alphaLcPeriod"/>
            </a:pPr>
            <a:r>
              <a:rPr lang="en"/>
              <a:t>Use non-blocking assignments &lt;= to simulate sequential logic since we are using clk</a:t>
            </a:r>
            <a:endParaRPr/>
          </a:p>
          <a:p>
            <a:pPr indent="-298450" lvl="1" marL="914400" rtl="0" algn="l">
              <a:spcBef>
                <a:spcPts val="0"/>
              </a:spcBef>
              <a:spcAft>
                <a:spcPts val="0"/>
              </a:spcAft>
              <a:buSzPts val="1100"/>
              <a:buAutoNum type="alphaLcPeriod"/>
            </a:pPr>
            <a:r>
              <a:rPr lang="en"/>
              <a:t>Reduces amount of memory needed to store w from 64 values to 16 and also the number of cycles needed to create new values of w (15 vs 64)</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a2a465cb8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a2a465cb8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a:p>
            <a:pPr indent="-298450" lvl="0" marL="457200" rtl="0" algn="l">
              <a:spcBef>
                <a:spcPts val="0"/>
              </a:spcBef>
              <a:spcAft>
                <a:spcPts val="0"/>
              </a:spcAft>
              <a:buSzPts val="1100"/>
              <a:buAutoNum type="arabicPeriod"/>
            </a:pPr>
            <a:r>
              <a:rPr lang="en"/>
              <a:t>Our SHA256 algorithm used 1,124 ALUTs, 1,126 registers, and a total of 178 cycles when running the testbench with 20 words. All of these fall within reasonable range of the median target values.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2a389b51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62a389b51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a:p>
            <a:pPr indent="-298450" lvl="0" marL="457200" rtl="0" algn="l">
              <a:spcBef>
                <a:spcPts val="0"/>
              </a:spcBef>
              <a:spcAft>
                <a:spcPts val="0"/>
              </a:spcAft>
              <a:buSzPts val="1100"/>
              <a:buAutoNum type="arabicPeriod"/>
            </a:pPr>
            <a:r>
              <a:rPr lang="en"/>
              <a:t>Blockchain technology is a technology commonly used today in cryptocurrencies</a:t>
            </a:r>
            <a:endParaRPr/>
          </a:p>
          <a:p>
            <a:pPr indent="-298450" lvl="0" marL="457200" rtl="0" algn="l">
              <a:spcBef>
                <a:spcPts val="0"/>
              </a:spcBef>
              <a:spcAft>
                <a:spcPts val="0"/>
              </a:spcAft>
              <a:buSzPts val="1100"/>
              <a:buAutoNum type="arabicPeriod"/>
            </a:pPr>
            <a:r>
              <a:rPr lang="en"/>
              <a:t>It is a decentralized system that uses linked blocks to </a:t>
            </a:r>
            <a:r>
              <a:rPr lang="en"/>
              <a:t>create a public ledger of transactions, user information, and much more</a:t>
            </a:r>
            <a:endParaRPr/>
          </a:p>
          <a:p>
            <a:pPr indent="-298450" lvl="1" marL="914400" rtl="0" algn="l">
              <a:spcBef>
                <a:spcPts val="0"/>
              </a:spcBef>
              <a:spcAft>
                <a:spcPts val="0"/>
              </a:spcAft>
              <a:buSzPts val="1100"/>
              <a:buAutoNum type="alphaLcPeriod"/>
            </a:pPr>
            <a:r>
              <a:rPr lang="en"/>
              <a:t>This information is contained in each block</a:t>
            </a:r>
            <a:endParaRPr/>
          </a:p>
          <a:p>
            <a:pPr indent="-298450" lvl="1" marL="914400" rtl="0" algn="l">
              <a:spcBef>
                <a:spcPts val="0"/>
              </a:spcBef>
              <a:spcAft>
                <a:spcPts val="0"/>
              </a:spcAft>
              <a:buSzPts val="1100"/>
              <a:buAutoNum type="alphaLcPeriod"/>
            </a:pPr>
            <a:r>
              <a:rPr lang="en"/>
              <a:t>As well as links to previous blocks</a:t>
            </a:r>
            <a:endParaRPr/>
          </a:p>
          <a:p>
            <a:pPr indent="-298450" lvl="0" marL="457200" rtl="0" algn="l">
              <a:spcBef>
                <a:spcPts val="0"/>
              </a:spcBef>
              <a:spcAft>
                <a:spcPts val="0"/>
              </a:spcAft>
              <a:buSzPts val="1100"/>
              <a:buAutoNum type="arabicPeriod"/>
            </a:pPr>
            <a:r>
              <a:rPr lang="en"/>
              <a:t>These links to previous blocks are created using hash functions like SHA-256</a:t>
            </a:r>
            <a:endParaRPr/>
          </a:p>
          <a:p>
            <a:pPr indent="-298450" lvl="0" marL="457200" rtl="0" algn="l">
              <a:spcBef>
                <a:spcPts val="0"/>
              </a:spcBef>
              <a:spcAft>
                <a:spcPts val="0"/>
              </a:spcAft>
              <a:buSzPts val="1100"/>
              <a:buAutoNum type="arabicPeriod"/>
            </a:pPr>
            <a:r>
              <a:rPr lang="en"/>
              <a:t>To place a block onto a blockchain, a hash function meeting difficulty requirements to be generated</a:t>
            </a:r>
            <a:endParaRPr/>
          </a:p>
          <a:p>
            <a:pPr indent="-298450" lvl="1" marL="914400" rtl="0" algn="l">
              <a:spcBef>
                <a:spcPts val="0"/>
              </a:spcBef>
              <a:spcAft>
                <a:spcPts val="0"/>
              </a:spcAft>
              <a:buSzPts val="1100"/>
              <a:buAutoNum type="alphaLcPeriod"/>
            </a:pPr>
            <a:r>
              <a:rPr lang="en"/>
              <a:t>This is generated by randomly and repeated generating nonce values in an attempt to create a valid hash function</a:t>
            </a:r>
            <a:endParaRPr/>
          </a:p>
          <a:p>
            <a:pPr indent="-298450" lvl="1" marL="914400" rtl="0" algn="l">
              <a:spcBef>
                <a:spcPts val="0"/>
              </a:spcBef>
              <a:spcAft>
                <a:spcPts val="0"/>
              </a:spcAft>
              <a:buSzPts val="1100"/>
              <a:buAutoNum type="alphaLcPeriod"/>
            </a:pPr>
            <a:r>
              <a:rPr lang="en"/>
              <a:t>A nonce value is a completely random string of numbers</a:t>
            </a:r>
            <a:endParaRPr/>
          </a:p>
          <a:p>
            <a:pPr indent="-298450" lvl="1" marL="914400" rtl="0" algn="l">
              <a:spcBef>
                <a:spcPts val="0"/>
              </a:spcBef>
              <a:spcAft>
                <a:spcPts val="0"/>
              </a:spcAft>
              <a:buSzPts val="1100"/>
              <a:buAutoNum type="alphaLcPeriod"/>
            </a:pPr>
            <a:r>
              <a:rPr lang="en"/>
              <a:t>Miners compute to perform this hash function</a:t>
            </a:r>
            <a:endParaRPr/>
          </a:p>
          <a:p>
            <a:pPr indent="-298450" lvl="0" marL="457200" rtl="0" algn="l">
              <a:spcBef>
                <a:spcPts val="0"/>
              </a:spcBef>
              <a:spcAft>
                <a:spcPts val="0"/>
              </a:spcAft>
              <a:buSzPts val="1100"/>
              <a:buAutoNum type="arabicPeriod"/>
            </a:pPr>
            <a:r>
              <a:rPr lang="en"/>
              <a:t>Once difficulty requirements of a hash have been met, the block is added to the chain</a:t>
            </a:r>
            <a:endParaRPr/>
          </a:p>
          <a:p>
            <a:pPr indent="-298450" lvl="0" marL="457200" rtl="0" algn="l">
              <a:spcBef>
                <a:spcPts val="0"/>
              </a:spcBef>
              <a:spcAft>
                <a:spcPts val="0"/>
              </a:spcAft>
              <a:buSzPts val="1100"/>
              <a:buAutoNum type="arabicPeriod"/>
            </a:pPr>
            <a:r>
              <a:rPr lang="en"/>
              <a:t>Malicious miners trying to corrupt the blockchain face great computational challenges of having to compute all of the previous hash values that link blocks while competing against other miners – making it very computationally difficult for malicious miners to successfully infiltrate the chain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2a465cb8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2a465cb8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a:p>
            <a:pPr indent="-298450" lvl="0" marL="457200" rtl="0" algn="l">
              <a:spcBef>
                <a:spcPts val="0"/>
              </a:spcBef>
              <a:spcAft>
                <a:spcPts val="0"/>
              </a:spcAft>
              <a:buSzPts val="1100"/>
              <a:buAutoNum type="arabicPeriod"/>
            </a:pPr>
            <a:r>
              <a:rPr lang="en"/>
              <a:t>Our approach and how we transition to each state</a:t>
            </a:r>
            <a:endParaRPr/>
          </a:p>
          <a:p>
            <a:pPr indent="-298450" lvl="1" marL="914400" rtl="0" algn="l">
              <a:spcBef>
                <a:spcPts val="0"/>
              </a:spcBef>
              <a:spcAft>
                <a:spcPts val="0"/>
              </a:spcAft>
              <a:buSzPts val="1100"/>
              <a:buAutoNum type="alphaLcPeriod"/>
            </a:pPr>
            <a:r>
              <a:rPr lang="en"/>
              <a:t>Walk through of the different states in our hashing function</a:t>
            </a:r>
            <a:endParaRPr/>
          </a:p>
          <a:p>
            <a:pPr indent="-298450" lvl="0" marL="457200" rtl="0" algn="l">
              <a:spcBef>
                <a:spcPts val="0"/>
              </a:spcBef>
              <a:spcAft>
                <a:spcPts val="0"/>
              </a:spcAft>
              <a:buSzPts val="1100"/>
              <a:buAutoNum type="arabicPeriod"/>
            </a:pPr>
            <a:r>
              <a:rPr lang="en"/>
              <a:t>Project target values help guide our project’s optimizations and design decisions to have it be as efficient as possible</a:t>
            </a:r>
            <a:endParaRPr/>
          </a:p>
          <a:p>
            <a:pPr indent="-298450" lvl="0" marL="457200" rtl="0" algn="l">
              <a:spcBef>
                <a:spcPts val="0"/>
              </a:spcBef>
              <a:spcAft>
                <a:spcPts val="0"/>
              </a:spcAft>
              <a:buSzPts val="1100"/>
              <a:buAutoNum type="arabicPeriod"/>
            </a:pPr>
            <a:r>
              <a:rPr lang="en"/>
              <a:t>We will show our project results in the coming slides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647fb45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647fb45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3"/>
          <p:cNvSpPr txBox="1"/>
          <p:nvPr>
            <p:ph idx="4294967295" type="ctrTitle"/>
          </p:nvPr>
        </p:nvSpPr>
        <p:spPr>
          <a:xfrm>
            <a:off x="598100" y="1775222"/>
            <a:ext cx="8222100" cy="8388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None/>
            </a:pPr>
            <a:r>
              <a:rPr lang="en" sz="3900">
                <a:solidFill>
                  <a:schemeClr val="accent2"/>
                </a:solidFill>
              </a:rPr>
              <a:t>SHA-256 &amp; Bitcoin Hash</a:t>
            </a:r>
            <a:endParaRPr sz="3900">
              <a:solidFill>
                <a:schemeClr val="accent2"/>
              </a:solidFill>
            </a:endParaRPr>
          </a:p>
        </p:txBody>
      </p:sp>
      <p:sp>
        <p:nvSpPr>
          <p:cNvPr id="86" name="Google Shape;86;p13"/>
          <p:cNvSpPr txBox="1"/>
          <p:nvPr>
            <p:ph idx="4294967295" type="subTitle"/>
          </p:nvPr>
        </p:nvSpPr>
        <p:spPr>
          <a:xfrm>
            <a:off x="598088" y="2715913"/>
            <a:ext cx="8222100" cy="432900"/>
          </a:xfrm>
          <a:prstGeom prst="rect">
            <a:avLst/>
          </a:prstGeom>
          <a:solidFill>
            <a:schemeClr val="accent2"/>
          </a:solidFill>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1018"/>
              <a:buNone/>
            </a:pPr>
            <a:r>
              <a:rPr lang="en" sz="1700">
                <a:solidFill>
                  <a:schemeClr val="lt1"/>
                </a:solidFill>
              </a:rPr>
              <a:t>Nick Cronin &amp; Henry Liu</a:t>
            </a:r>
            <a:endParaRPr sz="17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Optimizations</a:t>
            </a:r>
            <a:endParaRPr/>
          </a:p>
        </p:txBody>
      </p:sp>
      <p:sp>
        <p:nvSpPr>
          <p:cNvPr id="151" name="Google Shape;151;p22"/>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Reusing calculated hash values</a:t>
            </a:r>
            <a:endParaRPr sz="1700"/>
          </a:p>
          <a:p>
            <a:pPr indent="-336550" lvl="1" marL="914400" rtl="0" algn="l">
              <a:spcBef>
                <a:spcPts val="0"/>
              </a:spcBef>
              <a:spcAft>
                <a:spcPts val="0"/>
              </a:spcAft>
              <a:buSzPts val="1700"/>
              <a:buChar char="-"/>
            </a:pPr>
            <a:r>
              <a:rPr lang="en" sz="1700"/>
              <a:t>Saves 16*64 cycles</a:t>
            </a:r>
            <a:endParaRPr sz="1700"/>
          </a:p>
          <a:p>
            <a:pPr indent="0" lvl="0" marL="0" rtl="0" algn="l">
              <a:spcBef>
                <a:spcPts val="1200"/>
              </a:spcBef>
              <a:spcAft>
                <a:spcPts val="1200"/>
              </a:spcAft>
              <a:buNone/>
            </a:pPr>
            <a:r>
              <a:t/>
            </a:r>
            <a:endParaRPr sz="1700"/>
          </a:p>
        </p:txBody>
      </p:sp>
      <p:sp>
        <p:nvSpPr>
          <p:cNvPr id="152" name="Google Shape;152;p22"/>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Parallelism - in progress</a:t>
            </a:r>
            <a:endParaRPr sz="1700"/>
          </a:p>
          <a:p>
            <a:pPr indent="-336550" lvl="1" marL="914400" rtl="0" algn="l">
              <a:spcBef>
                <a:spcPts val="0"/>
              </a:spcBef>
              <a:spcAft>
                <a:spcPts val="0"/>
              </a:spcAft>
              <a:buSzPts val="1700"/>
              <a:buChar char="-"/>
            </a:pPr>
            <a:r>
              <a:rPr lang="en" sz="1700"/>
              <a:t>Each nonce relies only on the hash of the first 16 words</a:t>
            </a:r>
            <a:endParaRPr sz="1700"/>
          </a:p>
          <a:p>
            <a:pPr indent="0" lvl="0" marL="0" rtl="0" algn="l">
              <a:spcBef>
                <a:spcPts val="1200"/>
              </a:spcBef>
              <a:spcAft>
                <a:spcPts val="1200"/>
              </a:spcAft>
              <a:buNone/>
            </a:pPr>
            <a:r>
              <a:t/>
            </a:r>
            <a:endParaRPr sz="1700"/>
          </a:p>
        </p:txBody>
      </p:sp>
      <p:pic>
        <p:nvPicPr>
          <p:cNvPr id="153" name="Google Shape;153;p22"/>
          <p:cNvPicPr preferRelativeResize="0"/>
          <p:nvPr/>
        </p:nvPicPr>
        <p:blipFill>
          <a:blip r:embed="rId3">
            <a:alphaModFix/>
          </a:blip>
          <a:stretch>
            <a:fillRect/>
          </a:stretch>
        </p:blipFill>
        <p:spPr>
          <a:xfrm>
            <a:off x="311700" y="2026565"/>
            <a:ext cx="3999900" cy="1994973"/>
          </a:xfrm>
          <a:prstGeom prst="rect">
            <a:avLst/>
          </a:prstGeom>
          <a:noFill/>
          <a:ln>
            <a:noFill/>
          </a:ln>
        </p:spPr>
      </p:pic>
      <p:pic>
        <p:nvPicPr>
          <p:cNvPr id="154" name="Google Shape;154;p22"/>
          <p:cNvPicPr preferRelativeResize="0"/>
          <p:nvPr/>
        </p:nvPicPr>
        <p:blipFill>
          <a:blip r:embed="rId4">
            <a:alphaModFix/>
          </a:blip>
          <a:stretch>
            <a:fillRect/>
          </a:stretch>
        </p:blipFill>
        <p:spPr>
          <a:xfrm>
            <a:off x="4832400" y="2314537"/>
            <a:ext cx="3999898" cy="116988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400"/>
              <a:t>Results</a:t>
            </a:r>
            <a:endParaRPr sz="31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pic>
        <p:nvPicPr>
          <p:cNvPr id="160" name="Google Shape;160;p23"/>
          <p:cNvPicPr preferRelativeResize="0"/>
          <p:nvPr/>
        </p:nvPicPr>
        <p:blipFill>
          <a:blip r:embed="rId3">
            <a:alphaModFix/>
          </a:blip>
          <a:stretch>
            <a:fillRect/>
          </a:stretch>
        </p:blipFill>
        <p:spPr>
          <a:xfrm>
            <a:off x="2652950" y="158500"/>
            <a:ext cx="2645750" cy="2645750"/>
          </a:xfrm>
          <a:prstGeom prst="rect">
            <a:avLst/>
          </a:prstGeom>
          <a:noFill/>
          <a:ln>
            <a:noFill/>
          </a:ln>
        </p:spPr>
      </p:pic>
      <p:pic>
        <p:nvPicPr>
          <p:cNvPr id="161" name="Google Shape;161;p23"/>
          <p:cNvPicPr preferRelativeResize="0"/>
          <p:nvPr/>
        </p:nvPicPr>
        <p:blipFill>
          <a:blip r:embed="rId4">
            <a:alphaModFix/>
          </a:blip>
          <a:stretch>
            <a:fillRect/>
          </a:stretch>
        </p:blipFill>
        <p:spPr>
          <a:xfrm>
            <a:off x="5298700" y="918575"/>
            <a:ext cx="2668725" cy="2605675"/>
          </a:xfrm>
          <a:prstGeom prst="rect">
            <a:avLst/>
          </a:prstGeom>
          <a:noFill/>
          <a:ln>
            <a:noFill/>
          </a:ln>
        </p:spPr>
      </p:pic>
      <p:pic>
        <p:nvPicPr>
          <p:cNvPr id="162" name="Google Shape;162;p23"/>
          <p:cNvPicPr preferRelativeResize="0"/>
          <p:nvPr/>
        </p:nvPicPr>
        <p:blipFill>
          <a:blip r:embed="rId5">
            <a:alphaModFix/>
          </a:blip>
          <a:stretch>
            <a:fillRect/>
          </a:stretch>
        </p:blipFill>
        <p:spPr>
          <a:xfrm>
            <a:off x="5298700" y="3524262"/>
            <a:ext cx="3648075" cy="542925"/>
          </a:xfrm>
          <a:prstGeom prst="rect">
            <a:avLst/>
          </a:prstGeom>
          <a:noFill/>
          <a:ln>
            <a:noFill/>
          </a:ln>
        </p:spPr>
      </p:pic>
      <p:pic>
        <p:nvPicPr>
          <p:cNvPr id="163" name="Google Shape;163;p23"/>
          <p:cNvPicPr preferRelativeResize="0"/>
          <p:nvPr/>
        </p:nvPicPr>
        <p:blipFill>
          <a:blip r:embed="rId6">
            <a:alphaModFix/>
          </a:blip>
          <a:stretch>
            <a:fillRect/>
          </a:stretch>
        </p:blipFill>
        <p:spPr>
          <a:xfrm>
            <a:off x="714200" y="2767625"/>
            <a:ext cx="4584489" cy="19175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ctrTitle"/>
          </p:nvPr>
        </p:nvSpPr>
        <p:spPr>
          <a:xfrm>
            <a:off x="598100" y="17267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 Takeaways</a:t>
            </a:r>
            <a:endParaRPr/>
          </a:p>
        </p:txBody>
      </p:sp>
      <p:sp>
        <p:nvSpPr>
          <p:cNvPr id="169" name="Google Shape;169;p24"/>
          <p:cNvSpPr txBox="1"/>
          <p:nvPr>
            <p:ph idx="1" type="subTitle"/>
          </p:nvPr>
        </p:nvSpPr>
        <p:spPr>
          <a:xfrm>
            <a:off x="598100" y="1011527"/>
            <a:ext cx="8222100" cy="3671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SHA-256 FSM</a:t>
            </a:r>
            <a:endParaRPr/>
          </a:p>
          <a:p>
            <a:pPr indent="-361950" lvl="0" marL="457200" rtl="0" algn="l">
              <a:lnSpc>
                <a:spcPct val="150000"/>
              </a:lnSpc>
              <a:spcBef>
                <a:spcPts val="0"/>
              </a:spcBef>
              <a:spcAft>
                <a:spcPts val="0"/>
              </a:spcAft>
              <a:buSzPts val="2100"/>
              <a:buChar char="●"/>
            </a:pPr>
            <a:r>
              <a:rPr lang="en"/>
              <a:t>Completed and Optimized</a:t>
            </a:r>
            <a:endParaRPr/>
          </a:p>
          <a:p>
            <a:pPr indent="-361950" lvl="0" marL="457200" rtl="0" algn="l">
              <a:lnSpc>
                <a:spcPct val="150000"/>
              </a:lnSpc>
              <a:spcBef>
                <a:spcPts val="0"/>
              </a:spcBef>
              <a:spcAft>
                <a:spcPts val="0"/>
              </a:spcAft>
              <a:buSzPts val="2100"/>
              <a:buChar char="●"/>
            </a:pPr>
            <a:r>
              <a:rPr lang="en"/>
              <a:t>Lots of practice debugging with modelsim</a:t>
            </a:r>
            <a:endParaRPr/>
          </a:p>
          <a:p>
            <a:pPr indent="-361950" lvl="0" marL="457200" rtl="0" algn="l">
              <a:lnSpc>
                <a:spcPct val="150000"/>
              </a:lnSpc>
              <a:spcBef>
                <a:spcPts val="0"/>
              </a:spcBef>
              <a:spcAft>
                <a:spcPts val="0"/>
              </a:spcAft>
              <a:buSzPts val="2100"/>
              <a:buChar char="●"/>
            </a:pPr>
            <a:r>
              <a:rPr lang="en"/>
              <a:t>Deeper understanding of finite state machines</a:t>
            </a:r>
            <a:endParaRPr/>
          </a:p>
          <a:p>
            <a:pPr indent="0" lvl="0" marL="0" rtl="0" algn="l">
              <a:lnSpc>
                <a:spcPct val="150000"/>
              </a:lnSpc>
              <a:spcBef>
                <a:spcPts val="0"/>
              </a:spcBef>
              <a:spcAft>
                <a:spcPts val="0"/>
              </a:spcAft>
              <a:buNone/>
            </a:pPr>
            <a:r>
              <a:rPr lang="en"/>
              <a:t>Bitcoin</a:t>
            </a:r>
            <a:endParaRPr/>
          </a:p>
          <a:p>
            <a:pPr indent="-361950" lvl="0" marL="457200" rtl="0" algn="l">
              <a:lnSpc>
                <a:spcPct val="150000"/>
              </a:lnSpc>
              <a:spcBef>
                <a:spcPts val="0"/>
              </a:spcBef>
              <a:spcAft>
                <a:spcPts val="0"/>
              </a:spcAft>
              <a:buSzPts val="2100"/>
              <a:buChar char="●"/>
            </a:pPr>
            <a:r>
              <a:rPr lang="en"/>
              <a:t>Understanding of cryptography in modern-day </a:t>
            </a:r>
            <a:r>
              <a:rPr lang="en"/>
              <a:t>applications</a:t>
            </a:r>
            <a:endParaRPr/>
          </a:p>
          <a:p>
            <a:pPr indent="-361950" lvl="0" marL="457200" rtl="0" algn="l">
              <a:lnSpc>
                <a:spcPct val="150000"/>
              </a:lnSpc>
              <a:spcBef>
                <a:spcPts val="0"/>
              </a:spcBef>
              <a:spcAft>
                <a:spcPts val="0"/>
              </a:spcAft>
              <a:buSzPts val="2100"/>
              <a:buChar char="●"/>
            </a:pPr>
            <a:r>
              <a:rPr lang="en"/>
              <a:t>Implementing parallel </a:t>
            </a:r>
            <a:r>
              <a:rPr lang="en"/>
              <a:t>computation</a:t>
            </a:r>
            <a:r>
              <a:rPr lang="en"/>
              <a:t> in System Verilog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SHA-256</a:t>
            </a:r>
            <a:endParaRPr/>
          </a:p>
        </p:txBody>
      </p:sp>
      <p:sp>
        <p:nvSpPr>
          <p:cNvPr id="92" name="Google Shape;92;p1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Char char="-"/>
            </a:pPr>
            <a:r>
              <a:rPr lang="en" sz="1700"/>
              <a:t>Secure Hash Algorithm (SHA) - a family of cryptographic hash functions </a:t>
            </a:r>
            <a:endParaRPr sz="1700"/>
          </a:p>
          <a:p>
            <a:pPr indent="-336550" lvl="0" marL="457200" rtl="0" algn="l">
              <a:lnSpc>
                <a:spcPct val="150000"/>
              </a:lnSpc>
              <a:spcBef>
                <a:spcPts val="0"/>
              </a:spcBef>
              <a:spcAft>
                <a:spcPts val="0"/>
              </a:spcAft>
              <a:buSzPts val="1700"/>
              <a:buChar char="-"/>
            </a:pPr>
            <a:r>
              <a:rPr lang="en" sz="1700"/>
              <a:t>Key properties:</a:t>
            </a:r>
            <a:endParaRPr sz="1700"/>
          </a:p>
          <a:p>
            <a:pPr indent="-336550" lvl="1" marL="914400" rtl="0" algn="l">
              <a:lnSpc>
                <a:spcPct val="150000"/>
              </a:lnSpc>
              <a:spcBef>
                <a:spcPts val="0"/>
              </a:spcBef>
              <a:spcAft>
                <a:spcPts val="0"/>
              </a:spcAft>
              <a:buSzPts val="1700"/>
              <a:buChar char="-"/>
            </a:pPr>
            <a:r>
              <a:rPr lang="en" sz="1700"/>
              <a:t>One Way Function: Computationally infeasible to reverse</a:t>
            </a:r>
            <a:endParaRPr sz="1700"/>
          </a:p>
          <a:p>
            <a:pPr indent="-336550" lvl="1" marL="914400" rtl="0" algn="l">
              <a:lnSpc>
                <a:spcPct val="150000"/>
              </a:lnSpc>
              <a:spcBef>
                <a:spcPts val="0"/>
              </a:spcBef>
              <a:spcAft>
                <a:spcPts val="0"/>
              </a:spcAft>
              <a:buSzPts val="1700"/>
              <a:buChar char="-"/>
            </a:pPr>
            <a:r>
              <a:rPr lang="en" sz="1700"/>
              <a:t>Fixed Output Size: Always produces a 256-bit hash value</a:t>
            </a:r>
            <a:endParaRPr sz="1700"/>
          </a:p>
          <a:p>
            <a:pPr indent="-336550" lvl="1" marL="914400" rtl="0" algn="l">
              <a:lnSpc>
                <a:spcPct val="150000"/>
              </a:lnSpc>
              <a:spcBef>
                <a:spcPts val="0"/>
              </a:spcBef>
              <a:spcAft>
                <a:spcPts val="0"/>
              </a:spcAft>
              <a:buSzPts val="1700"/>
              <a:buChar char="-"/>
            </a:pPr>
            <a:r>
              <a:rPr lang="en" sz="1700"/>
              <a:t>Deterministic: Same input always yields the same output</a:t>
            </a:r>
            <a:endParaRPr sz="1700"/>
          </a:p>
          <a:p>
            <a:pPr indent="-336550" lvl="1" marL="914400" rtl="0" algn="l">
              <a:lnSpc>
                <a:spcPct val="150000"/>
              </a:lnSpc>
              <a:spcBef>
                <a:spcPts val="0"/>
              </a:spcBef>
              <a:spcAft>
                <a:spcPts val="0"/>
              </a:spcAft>
              <a:buSzPts val="1700"/>
              <a:buChar char="-"/>
            </a:pPr>
            <a:r>
              <a:rPr lang="en" sz="1700"/>
              <a:t>Collision Resistance: Unlikely for different inputs to produce the same hash</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265500" y="724200"/>
            <a:ext cx="4045200" cy="1564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D</a:t>
            </a:r>
            <a:r>
              <a:rPr lang="en"/>
              <a:t>esign Objectives &amp; Constraints</a:t>
            </a:r>
            <a:endParaRPr/>
          </a:p>
        </p:txBody>
      </p:sp>
      <p:sp>
        <p:nvSpPr>
          <p:cNvPr id="98" name="Google Shape;98;p1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36550" lvl="0" marL="457200" rtl="0" algn="l">
              <a:lnSpc>
                <a:spcPct val="150000"/>
              </a:lnSpc>
              <a:spcBef>
                <a:spcPts val="0"/>
              </a:spcBef>
              <a:spcAft>
                <a:spcPts val="0"/>
              </a:spcAft>
              <a:buSzPts val="1700"/>
              <a:buChar char="-"/>
            </a:pPr>
            <a:r>
              <a:rPr lang="en" sz="1700"/>
              <a:t>Used FSM to read, compute hash, &amp; write output message</a:t>
            </a:r>
            <a:endParaRPr sz="1700"/>
          </a:p>
          <a:p>
            <a:pPr indent="-336550" lvl="0" marL="457200" rtl="0" algn="l">
              <a:lnSpc>
                <a:spcPct val="150000"/>
              </a:lnSpc>
              <a:spcBef>
                <a:spcPts val="0"/>
              </a:spcBef>
              <a:spcAft>
                <a:spcPts val="0"/>
              </a:spcAft>
              <a:buSzPts val="1700"/>
              <a:buChar char="-"/>
            </a:pPr>
            <a:r>
              <a:rPr lang="en" sz="1700"/>
              <a:t>No inferred latches</a:t>
            </a:r>
            <a:endParaRPr sz="1700"/>
          </a:p>
          <a:p>
            <a:pPr indent="-336550" lvl="0" marL="457200" rtl="0" algn="l">
              <a:lnSpc>
                <a:spcPct val="150000"/>
              </a:lnSpc>
              <a:spcBef>
                <a:spcPts val="0"/>
              </a:spcBef>
              <a:spcAft>
                <a:spcPts val="0"/>
              </a:spcAft>
              <a:buSzPts val="1700"/>
              <a:buChar char="-"/>
            </a:pPr>
            <a:r>
              <a:rPr lang="en" sz="1700"/>
              <a:t>Target # of cycles, ALUTs, &amp; registers</a:t>
            </a:r>
            <a:endParaRPr sz="1700"/>
          </a:p>
        </p:txBody>
      </p:sp>
      <p:sp>
        <p:nvSpPr>
          <p:cNvPr id="99" name="Google Shape;99;p15"/>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00" name="Google Shape;100;p15"/>
          <p:cNvPicPr preferRelativeResize="0"/>
          <p:nvPr/>
        </p:nvPicPr>
        <p:blipFill>
          <a:blip r:embed="rId3">
            <a:alphaModFix/>
          </a:blip>
          <a:stretch>
            <a:fillRect/>
          </a:stretch>
        </p:blipFill>
        <p:spPr>
          <a:xfrm>
            <a:off x="771232" y="2288700"/>
            <a:ext cx="3033750" cy="2311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Challenges</a:t>
            </a:r>
            <a:endParaRPr/>
          </a:p>
        </p:txBody>
      </p:sp>
      <p:sp>
        <p:nvSpPr>
          <p:cNvPr id="106" name="Google Shape;106;p1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36550" lvl="0" marL="457200" rtl="0" algn="l">
              <a:lnSpc>
                <a:spcPct val="150000"/>
              </a:lnSpc>
              <a:spcBef>
                <a:spcPts val="0"/>
              </a:spcBef>
              <a:spcAft>
                <a:spcPts val="0"/>
              </a:spcAft>
              <a:buSzPts val="1700"/>
              <a:buChar char="-"/>
            </a:pPr>
            <a:r>
              <a:rPr lang="en" sz="1700"/>
              <a:t>FSM design for the last block that requires padding and the message length</a:t>
            </a:r>
            <a:endParaRPr sz="1700"/>
          </a:p>
          <a:p>
            <a:pPr indent="-336550" lvl="0" marL="457200" rtl="0" algn="l">
              <a:lnSpc>
                <a:spcPct val="150000"/>
              </a:lnSpc>
              <a:spcBef>
                <a:spcPts val="0"/>
              </a:spcBef>
              <a:spcAft>
                <a:spcPts val="0"/>
              </a:spcAft>
              <a:buSzPts val="1700"/>
              <a:buChar char="-"/>
            </a:pPr>
            <a:r>
              <a:rPr lang="en" sz="1700"/>
              <a:t>Dealing with inferred latches, having to assign each variable in each state was impossible</a:t>
            </a:r>
            <a:endParaRPr sz="1700"/>
          </a:p>
          <a:p>
            <a:pPr indent="-336550" lvl="0" marL="457200" rtl="0" algn="l">
              <a:lnSpc>
                <a:spcPct val="150000"/>
              </a:lnSpc>
              <a:spcBef>
                <a:spcPts val="0"/>
              </a:spcBef>
              <a:spcAft>
                <a:spcPts val="0"/>
              </a:spcAft>
              <a:buSzPts val="1700"/>
              <a:buChar char="-"/>
            </a:pPr>
            <a:r>
              <a:rPr lang="en" sz="1700"/>
              <a:t>Didn’t recognize that all input messages regardless of word count needs to have at least one block containing 32 bits with a leading 1 and the rest of all 0s</a:t>
            </a:r>
            <a:endParaRPr sz="1700"/>
          </a:p>
          <a:p>
            <a:pPr indent="-336550" lvl="0" marL="457200" rtl="0" algn="l">
              <a:lnSpc>
                <a:spcPct val="150000"/>
              </a:lnSpc>
              <a:spcBef>
                <a:spcPts val="0"/>
              </a:spcBef>
              <a:spcAft>
                <a:spcPts val="0"/>
              </a:spcAft>
              <a:buSzPts val="1700"/>
              <a:buChar char="-"/>
            </a:pPr>
            <a:r>
              <a:rPr lang="en" sz="1700"/>
              <a:t>Debugging waveform</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Optimizations</a:t>
            </a:r>
            <a:endParaRPr/>
          </a:p>
        </p:txBody>
      </p:sp>
      <p:sp>
        <p:nvSpPr>
          <p:cNvPr id="112" name="Google Shape;112;p1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p>
            <a:pPr indent="-336550" lvl="0" marL="457200" rtl="0" algn="l">
              <a:lnSpc>
                <a:spcPct val="150000"/>
              </a:lnSpc>
              <a:spcBef>
                <a:spcPts val="0"/>
              </a:spcBef>
              <a:spcAft>
                <a:spcPts val="0"/>
              </a:spcAft>
              <a:buSzPts val="1700"/>
              <a:buChar char="-"/>
            </a:pPr>
            <a:r>
              <a:rPr lang="en" sz="1700"/>
              <a:t>Computing a w value beyond 15 can be done by generating the MSB bit and right shifting</a:t>
            </a:r>
            <a:endParaRPr sz="1700"/>
          </a:p>
        </p:txBody>
      </p:sp>
      <p:pic>
        <p:nvPicPr>
          <p:cNvPr id="113" name="Google Shape;113;p17"/>
          <p:cNvPicPr preferRelativeResize="0"/>
          <p:nvPr/>
        </p:nvPicPr>
        <p:blipFill>
          <a:blip r:embed="rId3">
            <a:alphaModFix/>
          </a:blip>
          <a:stretch>
            <a:fillRect/>
          </a:stretch>
        </p:blipFill>
        <p:spPr>
          <a:xfrm>
            <a:off x="3262075" y="2088862"/>
            <a:ext cx="5768950" cy="2540892"/>
          </a:xfrm>
          <a:prstGeom prst="rect">
            <a:avLst/>
          </a:prstGeom>
          <a:noFill/>
          <a:ln>
            <a:noFill/>
          </a:ln>
        </p:spPr>
      </p:pic>
      <p:pic>
        <p:nvPicPr>
          <p:cNvPr id="114" name="Google Shape;114;p17"/>
          <p:cNvPicPr preferRelativeResize="0"/>
          <p:nvPr/>
        </p:nvPicPr>
        <p:blipFill>
          <a:blip r:embed="rId4">
            <a:alphaModFix/>
          </a:blip>
          <a:stretch>
            <a:fillRect/>
          </a:stretch>
        </p:blipFill>
        <p:spPr>
          <a:xfrm>
            <a:off x="3262075" y="513726"/>
            <a:ext cx="5768948" cy="14384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400"/>
              <a:t>Results</a:t>
            </a:r>
            <a:endParaRPr sz="31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pic>
        <p:nvPicPr>
          <p:cNvPr id="120" name="Google Shape;120;p18"/>
          <p:cNvPicPr preferRelativeResize="0"/>
          <p:nvPr/>
        </p:nvPicPr>
        <p:blipFill>
          <a:blip r:embed="rId3">
            <a:alphaModFix/>
          </a:blip>
          <a:stretch>
            <a:fillRect/>
          </a:stretch>
        </p:blipFill>
        <p:spPr>
          <a:xfrm>
            <a:off x="3901838" y="449726"/>
            <a:ext cx="2081375" cy="1351250"/>
          </a:xfrm>
          <a:prstGeom prst="rect">
            <a:avLst/>
          </a:prstGeom>
          <a:noFill/>
          <a:ln>
            <a:noFill/>
          </a:ln>
        </p:spPr>
      </p:pic>
      <p:pic>
        <p:nvPicPr>
          <p:cNvPr id="121" name="Google Shape;121;p18"/>
          <p:cNvPicPr preferRelativeResize="0"/>
          <p:nvPr/>
        </p:nvPicPr>
        <p:blipFill>
          <a:blip r:embed="rId4">
            <a:alphaModFix/>
          </a:blip>
          <a:stretch>
            <a:fillRect/>
          </a:stretch>
        </p:blipFill>
        <p:spPr>
          <a:xfrm>
            <a:off x="110836" y="1800987"/>
            <a:ext cx="5872374" cy="2434399"/>
          </a:xfrm>
          <a:prstGeom prst="rect">
            <a:avLst/>
          </a:prstGeom>
          <a:noFill/>
          <a:ln>
            <a:noFill/>
          </a:ln>
        </p:spPr>
      </p:pic>
      <p:pic>
        <p:nvPicPr>
          <p:cNvPr id="122" name="Google Shape;122;p18"/>
          <p:cNvPicPr preferRelativeResize="0"/>
          <p:nvPr/>
        </p:nvPicPr>
        <p:blipFill>
          <a:blip r:embed="rId5">
            <a:alphaModFix/>
          </a:blip>
          <a:stretch>
            <a:fillRect/>
          </a:stretch>
        </p:blipFill>
        <p:spPr>
          <a:xfrm>
            <a:off x="5983200" y="410000"/>
            <a:ext cx="3012299" cy="2292925"/>
          </a:xfrm>
          <a:prstGeom prst="rect">
            <a:avLst/>
          </a:prstGeom>
          <a:noFill/>
          <a:ln>
            <a:noFill/>
          </a:ln>
        </p:spPr>
      </p:pic>
      <p:pic>
        <p:nvPicPr>
          <p:cNvPr id="123" name="Google Shape;123;p18"/>
          <p:cNvPicPr preferRelativeResize="0"/>
          <p:nvPr/>
        </p:nvPicPr>
        <p:blipFill>
          <a:blip r:embed="rId6">
            <a:alphaModFix/>
          </a:blip>
          <a:stretch>
            <a:fillRect/>
          </a:stretch>
        </p:blipFill>
        <p:spPr>
          <a:xfrm>
            <a:off x="5983200" y="2702925"/>
            <a:ext cx="3012300" cy="979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Bitcoin Hash</a:t>
            </a:r>
            <a:endParaRPr/>
          </a:p>
        </p:txBody>
      </p:sp>
      <p:sp>
        <p:nvSpPr>
          <p:cNvPr id="129" name="Google Shape;129;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36550" lvl="0" marL="457200" rtl="0" algn="l">
              <a:lnSpc>
                <a:spcPct val="150000"/>
              </a:lnSpc>
              <a:spcBef>
                <a:spcPts val="0"/>
              </a:spcBef>
              <a:spcAft>
                <a:spcPts val="0"/>
              </a:spcAft>
              <a:buSzPts val="1700"/>
              <a:buChar char="-"/>
            </a:pPr>
            <a:r>
              <a:rPr lang="en" sz="1700"/>
              <a:t>Blockchain technology is the backbone of modern cryptocurrencies</a:t>
            </a:r>
            <a:endParaRPr sz="1700"/>
          </a:p>
          <a:p>
            <a:pPr indent="-336550" lvl="1" marL="914400" rtl="0" algn="l">
              <a:lnSpc>
                <a:spcPct val="150000"/>
              </a:lnSpc>
              <a:spcBef>
                <a:spcPts val="0"/>
              </a:spcBef>
              <a:spcAft>
                <a:spcPts val="0"/>
              </a:spcAft>
              <a:buSzPts val="1700"/>
              <a:buChar char="-"/>
            </a:pPr>
            <a:r>
              <a:rPr lang="en" sz="1700"/>
              <a:t>Bitcoin</a:t>
            </a:r>
            <a:r>
              <a:rPr lang="en" sz="1700"/>
              <a:t> uses SHA-256</a:t>
            </a:r>
            <a:endParaRPr sz="1700"/>
          </a:p>
          <a:p>
            <a:pPr indent="-336550" lvl="0" marL="457200" rtl="0" algn="l">
              <a:lnSpc>
                <a:spcPct val="150000"/>
              </a:lnSpc>
              <a:spcBef>
                <a:spcPts val="0"/>
              </a:spcBef>
              <a:spcAft>
                <a:spcPts val="0"/>
              </a:spcAft>
              <a:buSzPts val="1700"/>
              <a:buChar char="-"/>
            </a:pPr>
            <a:r>
              <a:rPr lang="en" sz="1700"/>
              <a:t>Uses a public ledger of transactions, user information, etc.</a:t>
            </a:r>
            <a:endParaRPr sz="1700"/>
          </a:p>
          <a:p>
            <a:pPr indent="-336550" lvl="0" marL="457200" rtl="0" algn="l">
              <a:lnSpc>
                <a:spcPct val="150000"/>
              </a:lnSpc>
              <a:spcBef>
                <a:spcPts val="0"/>
              </a:spcBef>
              <a:spcAft>
                <a:spcPts val="0"/>
              </a:spcAft>
              <a:buSzPts val="1700"/>
              <a:buChar char="-"/>
            </a:pPr>
            <a:r>
              <a:rPr lang="en" sz="1700"/>
              <a:t>Blocks linked to each other using hash functions</a:t>
            </a:r>
            <a:endParaRPr sz="1700"/>
          </a:p>
          <a:p>
            <a:pPr indent="-336550" lvl="0" marL="457200" rtl="0" algn="l">
              <a:lnSpc>
                <a:spcPct val="150000"/>
              </a:lnSpc>
              <a:spcBef>
                <a:spcPts val="0"/>
              </a:spcBef>
              <a:spcAft>
                <a:spcPts val="0"/>
              </a:spcAft>
              <a:buSzPts val="1700"/>
              <a:buChar char="-"/>
            </a:pPr>
            <a:r>
              <a:rPr lang="en" sz="1700"/>
              <a:t>Blocks are “chained” when hash values meet security requirements</a:t>
            </a:r>
            <a:endParaRPr sz="1700"/>
          </a:p>
          <a:p>
            <a:pPr indent="-336550" lvl="1" marL="914400" rtl="0" algn="l">
              <a:lnSpc>
                <a:spcPct val="150000"/>
              </a:lnSpc>
              <a:spcBef>
                <a:spcPts val="0"/>
              </a:spcBef>
              <a:spcAft>
                <a:spcPts val="0"/>
              </a:spcAft>
              <a:buSzPts val="1700"/>
              <a:buChar char="-"/>
            </a:pPr>
            <a:r>
              <a:rPr lang="en" sz="1700"/>
              <a:t>Miners find &amp; compete to find this valid hash</a:t>
            </a:r>
            <a:endParaRPr sz="1700"/>
          </a:p>
          <a:p>
            <a:pPr indent="-336550" lvl="1" marL="914400" rtl="0" algn="l">
              <a:lnSpc>
                <a:spcPct val="150000"/>
              </a:lnSpc>
              <a:spcBef>
                <a:spcPts val="0"/>
              </a:spcBef>
              <a:spcAft>
                <a:spcPts val="0"/>
              </a:spcAft>
              <a:buSzPts val="1700"/>
              <a:buChar char="-"/>
            </a:pPr>
            <a:r>
              <a:rPr lang="en" sz="1700"/>
              <a:t>Difficult to corrupt the blockchain </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265500" y="724200"/>
            <a:ext cx="4045200" cy="1564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Design Objectives &amp; Constraints</a:t>
            </a:r>
            <a:endParaRPr/>
          </a:p>
        </p:txBody>
      </p:sp>
      <p:sp>
        <p:nvSpPr>
          <p:cNvPr id="135" name="Google Shape;135;p20"/>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36550" lvl="0" marL="457200" rtl="0" algn="l">
              <a:lnSpc>
                <a:spcPct val="150000"/>
              </a:lnSpc>
              <a:spcBef>
                <a:spcPts val="0"/>
              </a:spcBef>
              <a:spcAft>
                <a:spcPts val="0"/>
              </a:spcAft>
              <a:buSzPts val="1700"/>
              <a:buChar char="-"/>
            </a:pPr>
            <a:r>
              <a:rPr lang="en" sz="1700"/>
              <a:t>Hash input message for all 16 nonce values</a:t>
            </a:r>
            <a:endParaRPr sz="1700"/>
          </a:p>
          <a:p>
            <a:pPr indent="-336550" lvl="0" marL="457200" rtl="0" algn="l">
              <a:lnSpc>
                <a:spcPct val="150000"/>
              </a:lnSpc>
              <a:spcBef>
                <a:spcPts val="0"/>
              </a:spcBef>
              <a:spcAft>
                <a:spcPts val="0"/>
              </a:spcAft>
              <a:buSzPts val="1700"/>
              <a:buChar char="-"/>
            </a:pPr>
            <a:r>
              <a:rPr lang="en" sz="1700"/>
              <a:t>Utilize SHA-256 hash algorithm developed earlier in project</a:t>
            </a:r>
            <a:endParaRPr sz="1700"/>
          </a:p>
          <a:p>
            <a:pPr indent="-336550" lvl="0" marL="457200" rtl="0" algn="l">
              <a:lnSpc>
                <a:spcPct val="150000"/>
              </a:lnSpc>
              <a:spcBef>
                <a:spcPts val="0"/>
              </a:spcBef>
              <a:spcAft>
                <a:spcPts val="0"/>
              </a:spcAft>
              <a:buSzPts val="1700"/>
              <a:buChar char="-"/>
            </a:pPr>
            <a:r>
              <a:rPr lang="en" sz="1700"/>
              <a:t>No inferred megafunctions or latches</a:t>
            </a:r>
            <a:endParaRPr sz="1700"/>
          </a:p>
        </p:txBody>
      </p:sp>
      <p:sp>
        <p:nvSpPr>
          <p:cNvPr id="136" name="Google Shape;136;p20"/>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37" name="Google Shape;137;p20"/>
          <p:cNvPicPr preferRelativeResize="0"/>
          <p:nvPr/>
        </p:nvPicPr>
        <p:blipFill>
          <a:blip r:embed="rId3">
            <a:alphaModFix/>
          </a:blip>
          <a:stretch>
            <a:fillRect/>
          </a:stretch>
        </p:blipFill>
        <p:spPr>
          <a:xfrm>
            <a:off x="297038" y="2500221"/>
            <a:ext cx="3982124" cy="833353"/>
          </a:xfrm>
          <a:prstGeom prst="rect">
            <a:avLst/>
          </a:prstGeom>
          <a:noFill/>
          <a:ln>
            <a:noFill/>
          </a:ln>
        </p:spPr>
      </p:pic>
      <p:pic>
        <p:nvPicPr>
          <p:cNvPr id="138" name="Google Shape;138;p20"/>
          <p:cNvPicPr preferRelativeResize="0"/>
          <p:nvPr/>
        </p:nvPicPr>
        <p:blipFill>
          <a:blip r:embed="rId4">
            <a:alphaModFix/>
          </a:blip>
          <a:stretch>
            <a:fillRect/>
          </a:stretch>
        </p:blipFill>
        <p:spPr>
          <a:xfrm>
            <a:off x="297038" y="3328004"/>
            <a:ext cx="3982125" cy="979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Design Challenges</a:t>
            </a:r>
            <a:endParaRPr/>
          </a:p>
        </p:txBody>
      </p:sp>
      <p:sp>
        <p:nvSpPr>
          <p:cNvPr id="144" name="Google Shape;144;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39407" lvl="0" marL="457200" rtl="0" algn="l">
              <a:lnSpc>
                <a:spcPct val="150000"/>
              </a:lnSpc>
              <a:spcBef>
                <a:spcPts val="0"/>
              </a:spcBef>
              <a:spcAft>
                <a:spcPts val="0"/>
              </a:spcAft>
              <a:buSzPts val="1745"/>
              <a:buChar char="●"/>
            </a:pPr>
            <a:r>
              <a:rPr lang="en" sz="1745"/>
              <a:t>Didn’t realize that hash values before each SHA256 block in Phase 3 needed to be reset to original constant values</a:t>
            </a:r>
            <a:endParaRPr sz="1745"/>
          </a:p>
          <a:p>
            <a:pPr indent="-339407" lvl="0" marL="457200" rtl="0" algn="l">
              <a:lnSpc>
                <a:spcPct val="150000"/>
              </a:lnSpc>
              <a:spcBef>
                <a:spcPts val="0"/>
              </a:spcBef>
              <a:spcAft>
                <a:spcPts val="0"/>
              </a:spcAft>
              <a:buSzPts val="1745"/>
              <a:buChar char="●"/>
            </a:pPr>
            <a:r>
              <a:rPr lang="en" sz="1745"/>
              <a:t>Otherwise was </a:t>
            </a:r>
            <a:r>
              <a:rPr lang="en" sz="1745"/>
              <a:t>straightforward</a:t>
            </a:r>
            <a:r>
              <a:rPr lang="en" sz="1745"/>
              <a:t> and an extension of Part 1 of the project</a:t>
            </a:r>
            <a:endParaRPr sz="1745"/>
          </a:p>
        </p:txBody>
      </p:sp>
      <p:pic>
        <p:nvPicPr>
          <p:cNvPr id="145" name="Google Shape;145;p21"/>
          <p:cNvPicPr preferRelativeResize="0"/>
          <p:nvPr/>
        </p:nvPicPr>
        <p:blipFill>
          <a:blip r:embed="rId3">
            <a:alphaModFix/>
          </a:blip>
          <a:stretch>
            <a:fillRect/>
          </a:stretch>
        </p:blipFill>
        <p:spPr>
          <a:xfrm>
            <a:off x="397975" y="2768989"/>
            <a:ext cx="3780252" cy="17154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